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315" r:id="rId3"/>
    <p:sldId id="329" r:id="rId4"/>
    <p:sldId id="323" r:id="rId5"/>
    <p:sldId id="338" r:id="rId6"/>
    <p:sldId id="339" r:id="rId7"/>
    <p:sldId id="345" r:id="rId8"/>
    <p:sldId id="340" r:id="rId9"/>
    <p:sldId id="341" r:id="rId10"/>
    <p:sldId id="309" r:id="rId11"/>
    <p:sldId id="294" r:id="rId12"/>
    <p:sldId id="311" r:id="rId13"/>
    <p:sldId id="327" r:id="rId14"/>
    <p:sldId id="337" r:id="rId15"/>
    <p:sldId id="336" r:id="rId16"/>
    <p:sldId id="346" r:id="rId17"/>
    <p:sldId id="328" r:id="rId18"/>
    <p:sldId id="347" r:id="rId19"/>
    <p:sldId id="310" r:id="rId20"/>
    <p:sldId id="295" r:id="rId21"/>
    <p:sldId id="304" r:id="rId22"/>
    <p:sldId id="331" r:id="rId23"/>
    <p:sldId id="332" r:id="rId24"/>
    <p:sldId id="333" r:id="rId25"/>
    <p:sldId id="335" r:id="rId26"/>
    <p:sldId id="334" r:id="rId27"/>
    <p:sldId id="267" r:id="rId28"/>
    <p:sldId id="314" r:id="rId29"/>
    <p:sldId id="330" r:id="rId30"/>
    <p:sldId id="342" r:id="rId31"/>
    <p:sldId id="343" r:id="rId32"/>
    <p:sldId id="344" r:id="rId33"/>
    <p:sldId id="26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098" autoAdjust="0"/>
    <p:restoredTop sz="95019" autoAdjust="0"/>
  </p:normalViewPr>
  <p:slideViewPr>
    <p:cSldViewPr snapToGrid="0" snapToObjects="1">
      <p:cViewPr varScale="1">
        <p:scale>
          <a:sx n="93" d="100"/>
          <a:sy n="93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FCB8C-0703-4952-82A4-E5E8E556795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88773-DC33-4893-857B-73D0FAD02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5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64970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152971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Sub-topic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23A08E-5580-974A-9F20-13A6DCBBB8B2}"/>
              </a:ext>
            </a:extLst>
          </p:cNvPr>
          <p:cNvGrpSpPr>
            <a:grpSpLocks noChangeAspect="1"/>
          </p:cNvGrpSpPr>
          <p:nvPr/>
        </p:nvGrpSpPr>
        <p:grpSpPr>
          <a:xfrm>
            <a:off x="5183237" y="4557650"/>
            <a:ext cx="1408176" cy="1538935"/>
            <a:chOff x="2751337" y="1414797"/>
            <a:chExt cx="1865562" cy="20363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A4E3E-3863-6443-A774-1878C228FB09}"/>
                </a:ext>
              </a:extLst>
            </p:cNvPr>
            <p:cNvSpPr/>
            <p:nvPr/>
          </p:nvSpPr>
          <p:spPr>
            <a:xfrm>
              <a:off x="2751337" y="1414797"/>
              <a:ext cx="1865562" cy="20363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058983-82B9-E54D-AEC7-441D8B758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9900" y="1676401"/>
              <a:ext cx="1341129" cy="150468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E2E2459-DAC3-8641-AC87-20628A2AE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508" y="6206201"/>
            <a:ext cx="4160520" cy="5943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5B5FA-38C5-9149-9DA4-F4028C966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7" y="3009501"/>
            <a:ext cx="6233583" cy="334963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32339FA-DA32-A74D-BF3D-0857B2EA0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3470502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C4E1DC7-B849-7A47-B34C-CA67D6F460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4" y="3470502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79D0B7-8287-5C4F-BABF-8970B3680353}"/>
              </a:ext>
            </a:extLst>
          </p:cNvPr>
          <p:cNvCxnSpPr/>
          <p:nvPr/>
        </p:nvCxnSpPr>
        <p:spPr>
          <a:xfrm>
            <a:off x="6090139" y="3444125"/>
            <a:ext cx="0" cy="7058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5952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5252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05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62731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5573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60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0333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42E-E29E-8442-94C1-AC54D70DD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0551" y="2107019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2B999D7-A76D-B741-B745-30280A6B1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551" y="2604238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College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CA1FD1C-6FE7-DD48-9178-AFF6A8C555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551" y="3101457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Department or Program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6EF9B5F-920F-8E4F-872D-C4D4C2C60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551" y="3598676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EB2389-F780-2D4A-B2A3-2E10B3549B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551" y="4095895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444114-988B-6D44-B79C-537507DF2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551" y="4593116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D535D-CF14-414F-994D-2D6881DC565E}"/>
              </a:ext>
            </a:extLst>
          </p:cNvPr>
          <p:cNvSpPr txBox="1"/>
          <p:nvPr/>
        </p:nvSpPr>
        <p:spPr>
          <a:xfrm>
            <a:off x="820552" y="978794"/>
            <a:ext cx="810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622798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FE3E-480A-4A9F-854B-E8DCF5415A23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397E-5F03-4341-BA2E-E185EC8D50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8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FE3E-480A-4A9F-854B-E8DCF5415A23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6397E-5F03-4341-BA2E-E185EC8D50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4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61766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4976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7434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BC21DA-BB37-9447-AE99-A5671996BE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911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CD90CA-AF2E-8449-8E84-D6C56326C15A}"/>
              </a:ext>
            </a:extLst>
          </p:cNvPr>
          <p:cNvSpPr/>
          <p:nvPr/>
        </p:nvSpPr>
        <p:spPr>
          <a:xfrm>
            <a:off x="4391187" y="0"/>
            <a:ext cx="780081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4240260" y="0"/>
            <a:ext cx="4428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729" y="510442"/>
            <a:ext cx="6700299" cy="1080247"/>
          </a:xfrm>
        </p:spPr>
        <p:txBody>
          <a:bodyPr anchor="t" anchorCtr="0">
            <a:noAutofit/>
          </a:bodyPr>
          <a:lstStyle>
            <a:lvl1pPr algn="ctr">
              <a:defRPr sz="4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4115" y="1598800"/>
            <a:ext cx="5514661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9509" y="2494696"/>
            <a:ext cx="5083876" cy="3349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7409" y="2932977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7406" y="3865608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74E4EE-A9AB-F74A-BA9F-547C75AA6EF1}"/>
              </a:ext>
            </a:extLst>
          </p:cNvPr>
          <p:cNvCxnSpPr>
            <a:cxnSpLocks/>
          </p:cNvCxnSpPr>
          <p:nvPr/>
        </p:nvCxnSpPr>
        <p:spPr>
          <a:xfrm flipH="1">
            <a:off x="6914890" y="3706773"/>
            <a:ext cx="329597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33699-7EF5-C043-B733-918C12342A5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704034" y="4680383"/>
            <a:ext cx="1548994" cy="1692830"/>
            <a:chOff x="2751337" y="1414797"/>
            <a:chExt cx="1865562" cy="203631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16C31E-8813-5B4A-BD8E-EAF384850E45}"/>
                </a:ext>
              </a:extLst>
            </p:cNvPr>
            <p:cNvSpPr/>
            <p:nvPr/>
          </p:nvSpPr>
          <p:spPr>
            <a:xfrm>
              <a:off x="2751337" y="1414797"/>
              <a:ext cx="1865562" cy="20363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 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10816BD-0780-C848-99BE-273BA6FE5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9900" y="1676401"/>
              <a:ext cx="1341129" cy="150468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1F694C3-04A0-3E4D-8A90-3C943B3CD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7714" y="6232884"/>
            <a:ext cx="416052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2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0" y="502920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76996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96499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7" y="2816316"/>
            <a:ext cx="6233583" cy="3349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3277317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4" y="3277317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74E4EE-A9AB-F74A-BA9F-547C75AA6EF1}"/>
              </a:ext>
            </a:extLst>
          </p:cNvPr>
          <p:cNvCxnSpPr/>
          <p:nvPr/>
        </p:nvCxnSpPr>
        <p:spPr>
          <a:xfrm>
            <a:off x="6090139" y="3263890"/>
            <a:ext cx="0" cy="7058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D9E1E6-61DD-7045-9F96-7E44783520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15642" y="4210745"/>
            <a:ext cx="1548994" cy="1692830"/>
            <a:chOff x="2751337" y="1414797"/>
            <a:chExt cx="1865562" cy="20363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72715C-EC8C-0547-AC20-788B7B234099}"/>
                </a:ext>
              </a:extLst>
            </p:cNvPr>
            <p:cNvSpPr/>
            <p:nvPr/>
          </p:nvSpPr>
          <p:spPr>
            <a:xfrm>
              <a:off x="2751337" y="1414797"/>
              <a:ext cx="1865562" cy="20363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264C49D-C18A-A84B-8E9D-721A1F61D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9900" y="1676401"/>
              <a:ext cx="1341129" cy="1504682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C419736-60F6-B842-9479-9C13741D4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1296" y="6062393"/>
            <a:ext cx="4576572" cy="4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5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Divider Slide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73651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Topic</a:t>
            </a:r>
          </a:p>
        </p:txBody>
      </p:sp>
    </p:spTree>
    <p:extLst>
      <p:ext uri="{BB962C8B-B14F-4D97-AF65-F5344CB8AC3E}">
        <p14:creationId xmlns:p14="http://schemas.microsoft.com/office/powerpoint/2010/main" val="1371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6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2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692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692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4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093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093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E47562-0B4E-E143-B002-83649551E0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805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07360FE-8B74-B742-AC27-153E1A1C9C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9794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881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7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431B1E-8998-0146-AF70-B53ABD36F462}"/>
              </a:ext>
            </a:extLst>
          </p:cNvPr>
          <p:cNvSpPr/>
          <p:nvPr userDrawn="1"/>
        </p:nvSpPr>
        <p:spPr>
          <a:xfrm>
            <a:off x="0" y="5758249"/>
            <a:ext cx="12192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75C1D0-9CBE-A14B-AD80-9C3A28792A6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77562" y="5919726"/>
            <a:ext cx="692363" cy="776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AC54CE-DA90-FF4C-9A76-E1C6BE47F12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592348" y="6083349"/>
            <a:ext cx="3146856" cy="4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6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F7E27E-9874-7F4B-A774-3A0D6C53E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07440"/>
            <a:ext cx="10363200" cy="177602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Weather and Climate</a:t>
            </a:r>
            <a:endParaRPr lang="en-US" sz="4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6E00AC-45CE-0C4F-91E7-60A972FA1A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Dave DuBois, State Climatologist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48D71A-4D24-D046-A39A-6CE90B81E2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College of Agricultural, Consumer and Environmental Sciences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AECF6C-426B-4B48-996A-4CDCE7B775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Department of Plant and Environmental Sciences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20355" y="4944227"/>
            <a:ext cx="433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Master Watershed Conservation Program</a:t>
            </a:r>
          </a:p>
          <a:p>
            <a:r>
              <a:rPr lang="en-US" sz="1600" dirty="0">
                <a:solidFill>
                  <a:schemeClr val="bg1"/>
                </a:solidFill>
              </a:rPr>
              <a:t>Forum 2L Weather, Climate Droughts &amp; </a:t>
            </a:r>
            <a:r>
              <a:rPr lang="en-US" sz="1600" dirty="0" smtClean="0">
                <a:solidFill>
                  <a:schemeClr val="bg1"/>
                </a:solidFill>
              </a:rPr>
              <a:t>Flooding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October 26, 2021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32" y="1501531"/>
            <a:ext cx="4775688" cy="4163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weather variability?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5359"/>
            <a:ext cx="10515600" cy="3096661"/>
          </a:xfrm>
        </p:spPr>
        <p:txBody>
          <a:bodyPr/>
          <a:lstStyle/>
          <a:p>
            <a:r>
              <a:rPr lang="en-US" dirty="0"/>
              <a:t>Daily</a:t>
            </a:r>
          </a:p>
          <a:p>
            <a:r>
              <a:rPr lang="en-US" dirty="0"/>
              <a:t>Weekly to monthly</a:t>
            </a:r>
          </a:p>
          <a:p>
            <a:r>
              <a:rPr lang="en-US" dirty="0"/>
              <a:t>Seasonal</a:t>
            </a:r>
          </a:p>
          <a:p>
            <a:r>
              <a:rPr lang="en-US" dirty="0"/>
              <a:t>Year to year</a:t>
            </a:r>
          </a:p>
          <a:p>
            <a:r>
              <a:rPr lang="en-US" dirty="0"/>
              <a:t>Decadal to multi-decadal</a:t>
            </a:r>
          </a:p>
          <a:p>
            <a:r>
              <a:rPr lang="en-US" dirty="0"/>
              <a:t>Longer term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34220" y="1563125"/>
            <a:ext cx="529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It depends on what time scale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939280" y="357274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MJO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86556" y="360902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ENSO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2080" y="259080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13178" y="201995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PNA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75839" y="2044450"/>
            <a:ext cx="751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Storm</a:t>
            </a:r>
          </a:p>
          <a:p>
            <a:r>
              <a:rPr lang="en-US" dirty="0" smtClean="0"/>
              <a:t>tracks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83699" y="1690690"/>
            <a:ext cx="130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vortex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51008" y="277546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monsoon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84220" y="3083060"/>
            <a:ext cx="194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Atmospheric rivers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01002" y="2760447"/>
            <a:ext cx="98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</a:t>
            </a:r>
          </a:p>
          <a:p>
            <a:r>
              <a:rPr lang="en-US" dirty="0" smtClean="0"/>
              <a:t>cyclones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Impacts of Extreme Weather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253" y="1476773"/>
            <a:ext cx="5414387" cy="3916681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Flooding, flash </a:t>
            </a:r>
            <a:r>
              <a:rPr lang="en-US" dirty="0">
                <a:latin typeface="Calibri" panose="020F0502020204030204" pitchFamily="34" charset="0"/>
              </a:rPr>
              <a:t>flooding</a:t>
            </a:r>
          </a:p>
          <a:p>
            <a:r>
              <a:rPr lang="en-US" dirty="0">
                <a:latin typeface="Calibri" panose="020F0502020204030204" pitchFamily="34" charset="0"/>
              </a:rPr>
              <a:t>Transportation shutdown - roads blocked, </a:t>
            </a:r>
            <a:r>
              <a:rPr lang="en-US" dirty="0" smtClean="0">
                <a:latin typeface="Calibri" panose="020F0502020204030204" pitchFamily="34" charset="0"/>
              </a:rPr>
              <a:t>closed, washed </a:t>
            </a:r>
            <a:r>
              <a:rPr lang="en-US" dirty="0">
                <a:latin typeface="Calibri" panose="020F0502020204030204" pitchFamily="34" charset="0"/>
              </a:rPr>
              <a:t>out, cut-off (erosion/debris flows)</a:t>
            </a:r>
          </a:p>
          <a:p>
            <a:r>
              <a:rPr lang="en-US" dirty="0">
                <a:latin typeface="Calibri" panose="020F0502020204030204" pitchFamily="34" charset="0"/>
              </a:rPr>
              <a:t>Loss of supply lines </a:t>
            </a:r>
            <a:r>
              <a:rPr lang="en-US" dirty="0" smtClean="0">
                <a:latin typeface="Calibri" panose="020F0502020204030204" pitchFamily="34" charset="0"/>
              </a:rPr>
              <a:t>for food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Loss of </a:t>
            </a:r>
            <a:r>
              <a:rPr lang="en-US" dirty="0" smtClean="0">
                <a:latin typeface="Calibri" panose="020F0502020204030204" pitchFamily="34" charset="0"/>
              </a:rPr>
              <a:t>power </a:t>
            </a:r>
            <a:r>
              <a:rPr lang="en-US" dirty="0">
                <a:latin typeface="Calibri" panose="020F0502020204030204" pitchFamily="34" charset="0"/>
              </a:rPr>
              <a:t>and </a:t>
            </a:r>
            <a:r>
              <a:rPr lang="en-US" dirty="0" smtClean="0">
                <a:latin typeface="Calibri" panose="020F0502020204030204" pitchFamily="34" charset="0"/>
              </a:rPr>
              <a:t>water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Medical emergencies</a:t>
            </a:r>
          </a:p>
          <a:p>
            <a:r>
              <a:rPr lang="en-US" dirty="0">
                <a:latin typeface="Calibri" panose="020F0502020204030204" pitchFamily="34" charset="0"/>
              </a:rPr>
              <a:t>Economic losses - </a:t>
            </a:r>
            <a:r>
              <a:rPr lang="en-US" dirty="0" smtClean="0">
                <a:latin typeface="Calibri" panose="020F0502020204030204" pitchFamily="34" charset="0"/>
              </a:rPr>
              <a:t>agriculture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03" y="1941872"/>
            <a:ext cx="57150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4759" y="5208788"/>
            <a:ext cx="398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Kerry Jones NWS Albuquerque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232" t="8421" r="2550"/>
          <a:stretch>
            <a:fillRect/>
          </a:stretch>
        </p:blipFill>
        <p:spPr bwMode="auto">
          <a:xfrm>
            <a:off x="2989385" y="131624"/>
            <a:ext cx="8534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28" y="616336"/>
            <a:ext cx="3416440" cy="3574771"/>
          </a:xfrm>
        </p:spPr>
        <p:txBody>
          <a:bodyPr>
            <a:normAutofit/>
          </a:bodyPr>
          <a:lstStyle/>
          <a:p>
            <a:r>
              <a:rPr lang="en-US" dirty="0"/>
              <a:t>What causes our extreme events?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85146" y="5324892"/>
            <a:ext cx="309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Kunkel et al. (2012) J. </a:t>
            </a:r>
            <a:r>
              <a:rPr lang="en-US" dirty="0" err="1" smtClean="0"/>
              <a:t>Hydrom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32185" y="3939898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FRT=fronts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ETC=</a:t>
            </a:r>
            <a:r>
              <a:rPr lang="en-US" b="1" dirty="0" err="1" smtClean="0">
                <a:solidFill>
                  <a:srgbClr val="0070C0"/>
                </a:solidFill>
              </a:rPr>
              <a:t>extratropical</a:t>
            </a:r>
            <a:r>
              <a:rPr lang="en-US" b="1" dirty="0" smtClean="0">
                <a:solidFill>
                  <a:srgbClr val="0070C0"/>
                </a:solidFill>
              </a:rPr>
              <a:t> cyclones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NAM=monsoon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TC=tropical cyclones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USF=upslope flow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1585" y="5160824"/>
            <a:ext cx="257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Based on 1908-2009 data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7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739"/>
          <a:stretch/>
        </p:blipFill>
        <p:spPr>
          <a:xfrm>
            <a:off x="6404429" y="2168795"/>
            <a:ext cx="3566160" cy="3557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14" t="2499" r="1961" b="5001"/>
          <a:stretch/>
        </p:blipFill>
        <p:spPr>
          <a:xfrm>
            <a:off x="2129971" y="2325370"/>
            <a:ext cx="3354860" cy="340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Seasonality of Precipitation Records in NM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3030" y="1535340"/>
            <a:ext cx="5181600" cy="3692859"/>
          </a:xfrm>
        </p:spPr>
        <p:txBody>
          <a:bodyPr>
            <a:normAutofit/>
          </a:bodyPr>
          <a:lstStyle/>
          <a:p>
            <a:r>
              <a:rPr lang="en-US" sz="2000" u="sng" dirty="0">
                <a:latin typeface="Calibri" panose="020F0502020204030204" pitchFamily="34" charset="0"/>
              </a:rPr>
              <a:t>September</a:t>
            </a:r>
            <a:r>
              <a:rPr lang="en-US" sz="2000" dirty="0">
                <a:latin typeface="Calibri" panose="020F0502020204030204" pitchFamily="34" charset="0"/>
              </a:rPr>
              <a:t> is most frequent month for 1-day record precipitation events across 120 NWS Cooperative stations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99199" y="1539199"/>
            <a:ext cx="5181600" cy="369285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5-day record precipitation events equally spread over </a:t>
            </a:r>
            <a:r>
              <a:rPr lang="en-US" sz="2000" u="sng" dirty="0">
                <a:latin typeface="Calibri" panose="020F0502020204030204" pitchFamily="34" charset="0"/>
              </a:rPr>
              <a:t>July, August and September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04951" y="6537326"/>
            <a:ext cx="2591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source: http://scacis.rcc-acis.org/</a:t>
            </a:r>
          </a:p>
        </p:txBody>
      </p:sp>
    </p:spTree>
    <p:extLst>
      <p:ext uri="{BB962C8B-B14F-4D97-AF65-F5344CB8AC3E}">
        <p14:creationId xmlns:p14="http://schemas.microsoft.com/office/powerpoint/2010/main" val="375030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4" y="93518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35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knowledge of extreme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091" y="2269892"/>
            <a:ext cx="31436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</a:rPr>
              <a:t>CoCoRaHS</a:t>
            </a:r>
            <a:r>
              <a:rPr lang="en-US" sz="3200" dirty="0">
                <a:latin typeface="Calibri" panose="020F0502020204030204" pitchFamily="34" charset="0"/>
              </a:rPr>
              <a:t> observer at Radium Springs</a:t>
            </a:r>
          </a:p>
          <a:p>
            <a:r>
              <a:rPr lang="en-US" sz="3200" dirty="0">
                <a:latin typeface="Calibri" panose="020F0502020204030204" pitchFamily="34" charset="0"/>
              </a:rPr>
              <a:t>August 22, 2016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64540" y="1246036"/>
            <a:ext cx="6849357" cy="4384202"/>
            <a:chOff x="4380297" y="2209800"/>
            <a:chExt cx="4518513" cy="2895282"/>
          </a:xfrm>
        </p:grpSpPr>
        <p:pic>
          <p:nvPicPr>
            <p:cNvPr id="4" name="Picture 2" descr="https://2.bp.blogspot.com/-H5y9hDKSUo8/V706R6VxtoI/AAAAAAAAArI/JFRhWczdeOI3YL3_bRCkUVh-a0yL_HzVACLcB/s1600/RadiumSprings_cocorahs_number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30"/>
            <a:stretch/>
          </p:blipFill>
          <p:spPr bwMode="auto">
            <a:xfrm>
              <a:off x="4380297" y="2209800"/>
              <a:ext cx="4518513" cy="289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2.bp.blogspot.com/-7P5snSwWcI0/V71E0uJ9tyI/AAAAAAAAAt0/HsrALzZ_vKA_F6kdNHzVvNYw4k094MBhgCLcB/s1600/2016-08-22%2B14.31.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514600"/>
              <a:ext cx="12243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 bwMode="auto">
            <a:xfrm flipH="1">
              <a:off x="5410200" y="3124200"/>
              <a:ext cx="685800" cy="86846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6464262" y="1369028"/>
            <a:ext cx="2249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Leasburg Dam State Park</a:t>
            </a:r>
          </a:p>
        </p:txBody>
      </p:sp>
    </p:spTree>
    <p:extLst>
      <p:ext uri="{BB962C8B-B14F-4D97-AF65-F5344CB8AC3E}">
        <p14:creationId xmlns:p14="http://schemas.microsoft.com/office/powerpoint/2010/main" val="1253398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98" y="0"/>
            <a:ext cx="9377309" cy="6853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708" y="2126750"/>
            <a:ext cx="230141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NWS forecast briefing on September 9,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56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0" y="922892"/>
            <a:ext cx="8850660" cy="58455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629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Sept. 2013 Rain Event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50120" y="2139362"/>
            <a:ext cx="17145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Sept. 9-19,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3945" y="2018714"/>
            <a:ext cx="175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12.91” Las Vegas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5488" y="5747603"/>
            <a:ext cx="272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11.19” N. Carlsbad Caverns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5011" y="4648494"/>
            <a:ext cx="17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8.13” Cloudcroft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6226" y="6277673"/>
            <a:ext cx="396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15.76” at Guadalupe </a:t>
            </a:r>
            <a:r>
              <a:rPr lang="en-US" dirty="0" err="1">
                <a:latin typeface="Calibri" panose="020F0502020204030204" pitchFamily="34" charset="0"/>
              </a:rPr>
              <a:t>Mtns</a:t>
            </a:r>
            <a:r>
              <a:rPr lang="en-US" dirty="0">
                <a:latin typeface="Calibri" panose="020F0502020204030204" pitchFamily="34" charset="0"/>
              </a:rPr>
              <a:t> National Park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50120" y="392822"/>
            <a:ext cx="499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NM State Emergency Operations Center was in command at Level 2 operations for several days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0588" y="1452525"/>
            <a:ext cx="34928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NM records broken in Sept 2013</a:t>
            </a:r>
          </a:p>
          <a:p>
            <a:r>
              <a:rPr lang="en-US" dirty="0" smtClean="0"/>
              <a:t>9/10 </a:t>
            </a:r>
            <a:r>
              <a:rPr lang="en-US" dirty="0"/>
              <a:t>Los Alamos 13W CRN, 2.06"</a:t>
            </a:r>
          </a:p>
          <a:p>
            <a:r>
              <a:rPr lang="en-US" dirty="0"/>
              <a:t>9/11 Mountainair 8NW coop, 2.19"</a:t>
            </a:r>
          </a:p>
          <a:p>
            <a:r>
              <a:rPr lang="en-US" dirty="0"/>
              <a:t>9/12 Bitter Lakes NWR coop, 5.00"</a:t>
            </a:r>
          </a:p>
          <a:p>
            <a:r>
              <a:rPr lang="en-US" dirty="0"/>
              <a:t>9/12 </a:t>
            </a:r>
            <a:r>
              <a:rPr lang="en-US" dirty="0" err="1"/>
              <a:t>Quemazon</a:t>
            </a:r>
            <a:r>
              <a:rPr lang="en-US" dirty="0"/>
              <a:t> </a:t>
            </a:r>
            <a:r>
              <a:rPr lang="en-US" dirty="0" err="1"/>
              <a:t>Snotel</a:t>
            </a:r>
            <a:r>
              <a:rPr lang="en-US" dirty="0"/>
              <a:t>, 3.40"</a:t>
            </a:r>
          </a:p>
          <a:p>
            <a:r>
              <a:rPr lang="en-US" dirty="0"/>
              <a:t>9/12 Rosebud 7NW coop, 2.83"</a:t>
            </a:r>
          </a:p>
          <a:p>
            <a:r>
              <a:rPr lang="en-US" dirty="0"/>
              <a:t>9/13 Los Alamos coop, 3.52"</a:t>
            </a:r>
          </a:p>
          <a:p>
            <a:r>
              <a:rPr lang="en-US" dirty="0"/>
              <a:t>9/13 </a:t>
            </a:r>
            <a:r>
              <a:rPr lang="en-US" dirty="0" err="1"/>
              <a:t>TorC</a:t>
            </a:r>
            <a:r>
              <a:rPr lang="en-US" dirty="0"/>
              <a:t> airport, 3.28"</a:t>
            </a:r>
          </a:p>
          <a:p>
            <a:r>
              <a:rPr lang="en-US" dirty="0"/>
              <a:t>9/13 Rice Park </a:t>
            </a:r>
            <a:r>
              <a:rPr lang="en-US" dirty="0" err="1"/>
              <a:t>Snotel</a:t>
            </a:r>
            <a:r>
              <a:rPr lang="en-US" dirty="0"/>
              <a:t>, 3.60"</a:t>
            </a:r>
          </a:p>
          <a:p>
            <a:r>
              <a:rPr lang="en-US" dirty="0"/>
              <a:t>9/14 Cochiti Dam coop, 2.50"</a:t>
            </a:r>
          </a:p>
          <a:p>
            <a:r>
              <a:rPr lang="en-US" dirty="0"/>
              <a:t>9/14 Rio Rancho #1 coop, 1.77"</a:t>
            </a:r>
          </a:p>
          <a:p>
            <a:r>
              <a:rPr lang="en-US" dirty="0"/>
              <a:t>9/18 Deming airport, 2.09"</a:t>
            </a:r>
          </a:p>
        </p:txBody>
      </p:sp>
    </p:spTree>
    <p:extLst>
      <p:ext uri="{BB962C8B-B14F-4D97-AF65-F5344CB8AC3E}">
        <p14:creationId xmlns:p14="http://schemas.microsoft.com/office/powerpoint/2010/main" val="375902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b="5540"/>
          <a:stretch/>
        </p:blipFill>
        <p:spPr>
          <a:xfrm>
            <a:off x="1481620" y="215758"/>
            <a:ext cx="9522002" cy="658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2588288" cy="3925519"/>
          </a:xfrm>
        </p:spPr>
        <p:txBody>
          <a:bodyPr>
            <a:normAutofit/>
          </a:bodyPr>
          <a:lstStyle/>
          <a:p>
            <a:r>
              <a:rPr lang="en-US" dirty="0"/>
              <a:t>ENSO impacts to North America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631" y="218552"/>
            <a:ext cx="8194158" cy="5505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7189" y="5347541"/>
            <a:ext cx="306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https://www.climate.gov/enso</a:t>
            </a:r>
          </a:p>
        </p:txBody>
      </p:sp>
    </p:spTree>
    <p:extLst>
      <p:ext uri="{BB962C8B-B14F-4D97-AF65-F5344CB8AC3E}">
        <p14:creationId xmlns:p14="http://schemas.microsoft.com/office/powerpoint/2010/main" val="23569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1"/>
            <a:ext cx="8382000" cy="294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98643" y="274638"/>
            <a:ext cx="981695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Lower Rio Grande June-July Precipitation Reconstruction</a:t>
            </a:r>
            <a:endParaRPr 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124" y="4106132"/>
            <a:ext cx="41910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47639" y="6258307"/>
            <a:ext cx="1982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Woodhouse et al. (2013)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4643735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Recent droughts not as intense as those in the past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4140000"/>
            <a:ext cx="2057400" cy="259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991600" y="1343799"/>
            <a:ext cx="235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line: </a:t>
            </a:r>
          </a:p>
          <a:p>
            <a:r>
              <a:rPr lang="en-US" dirty="0"/>
              <a:t>10-yr moving average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042" y="1805464"/>
            <a:ext cx="179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349 years of data</a:t>
            </a:r>
          </a:p>
        </p:txBody>
      </p:sp>
    </p:spTree>
    <p:extLst>
      <p:ext uri="{BB962C8B-B14F-4D97-AF65-F5344CB8AC3E}">
        <p14:creationId xmlns:p14="http://schemas.microsoft.com/office/powerpoint/2010/main" val="4145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6263640" cy="1325563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Extremes from tropical remnants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760" y="1899488"/>
            <a:ext cx="4991686" cy="3530284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</a:rPr>
              <a:t>September 1941</a:t>
            </a:r>
          </a:p>
          <a:p>
            <a:r>
              <a:rPr lang="en-US" sz="3200" dirty="0" smtClean="0">
                <a:latin typeface="Calibri" panose="020F0502020204030204" pitchFamily="34" charset="0"/>
              </a:rPr>
              <a:t>September 1942</a:t>
            </a:r>
          </a:p>
          <a:p>
            <a:r>
              <a:rPr lang="en-US" sz="3200" dirty="0" smtClean="0">
                <a:latin typeface="Calibri" panose="020F0502020204030204" pitchFamily="34" charset="0"/>
              </a:rPr>
              <a:t>October 1911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</a:rPr>
              <a:t>Flood of record for the Animas River at Farmington (estimated </a:t>
            </a:r>
            <a:r>
              <a:rPr lang="en-US" sz="2800" dirty="0" smtClean="0">
                <a:latin typeface="Calibri" panose="020F0502020204030204" pitchFamily="34" charset="0"/>
              </a:rPr>
              <a:t>30,000+ </a:t>
            </a:r>
            <a:r>
              <a:rPr lang="en-US" sz="2800" dirty="0" err="1" smtClean="0">
                <a:latin typeface="Calibri" panose="020F0502020204030204" pitchFamily="34" charset="0"/>
              </a:rPr>
              <a:t>cfs</a:t>
            </a:r>
            <a:r>
              <a:rPr lang="en-US" sz="2800" dirty="0">
                <a:latin typeface="Calibri" panose="020F0502020204030204" pitchFamily="34" charset="0"/>
              </a:rPr>
              <a:t>)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365127"/>
            <a:ext cx="3586480" cy="6182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6400800"/>
            <a:ext cx="2855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Ed </a:t>
            </a:r>
            <a:r>
              <a:rPr lang="en-US" sz="2000" dirty="0" err="1">
                <a:latin typeface="Calibri" panose="020F0502020204030204" pitchFamily="34" charset="0"/>
              </a:rPr>
              <a:t>Polasko</a:t>
            </a:r>
            <a:r>
              <a:rPr lang="en-US" sz="2000" dirty="0">
                <a:latin typeface="Calibri" panose="020F0502020204030204" pitchFamily="34" charset="0"/>
              </a:rPr>
              <a:t>, ABQ NWS ret.</a:t>
            </a:r>
          </a:p>
        </p:txBody>
      </p:sp>
    </p:spTree>
    <p:extLst>
      <p:ext uri="{BB962C8B-B14F-4D97-AF65-F5344CB8AC3E}">
        <p14:creationId xmlns:p14="http://schemas.microsoft.com/office/powerpoint/2010/main" val="32345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4194" y="180372"/>
            <a:ext cx="6513006" cy="64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08089" y="1324661"/>
            <a:ext cx="2590800" cy="3124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</a:rPr>
              <a:t>Tropical Storm Norbert Sept. 8,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0973" y="628136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NWS ABQ briefing</a:t>
            </a:r>
          </a:p>
        </p:txBody>
      </p:sp>
    </p:spTree>
    <p:extLst>
      <p:ext uri="{BB962C8B-B14F-4D97-AF65-F5344CB8AC3E}">
        <p14:creationId xmlns:p14="http://schemas.microsoft.com/office/powerpoint/2010/main" val="35042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1935 Las Cruces Record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25" y="1409324"/>
            <a:ext cx="11370493" cy="408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49771" y="5834204"/>
            <a:ext cx="418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L.B. Leopold, papers Hydrology, 1942</a:t>
            </a:r>
          </a:p>
        </p:txBody>
      </p:sp>
    </p:spTree>
    <p:extLst>
      <p:ext uri="{BB962C8B-B14F-4D97-AF65-F5344CB8AC3E}">
        <p14:creationId xmlns:p14="http://schemas.microsoft.com/office/powerpoint/2010/main" val="176621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75" y="851059"/>
            <a:ext cx="4961299" cy="2508590"/>
          </a:xfrm>
        </p:spPr>
        <p:txBody>
          <a:bodyPr>
            <a:normAutofit/>
          </a:bodyPr>
          <a:lstStyle/>
          <a:p>
            <a:r>
              <a:rPr lang="en-US" dirty="0"/>
              <a:t>All Time Record Rainfall in Las Cruces</a:t>
            </a:r>
          </a:p>
        </p:txBody>
      </p:sp>
      <p:pic>
        <p:nvPicPr>
          <p:cNvPr id="4" name="Content Placeholder 3" descr="rainevent_lascruces_26aug3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711"/>
          <a:stretch>
            <a:fillRect/>
          </a:stretch>
        </p:blipFill>
        <p:spPr>
          <a:xfrm>
            <a:off x="5638800" y="228600"/>
            <a:ext cx="4572000" cy="6477000"/>
          </a:xfrm>
        </p:spPr>
      </p:pic>
      <p:sp>
        <p:nvSpPr>
          <p:cNvPr id="5" name="TextBox 4"/>
          <p:cNvSpPr txBox="1"/>
          <p:nvPr/>
        </p:nvSpPr>
        <p:spPr>
          <a:xfrm>
            <a:off x="1115603" y="3467100"/>
            <a:ext cx="35694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6.49 inches at NMSU</a:t>
            </a:r>
          </a:p>
          <a:p>
            <a:endParaRPr lang="en-US" sz="2800" dirty="0"/>
          </a:p>
          <a:p>
            <a:r>
              <a:rPr lang="en-US" sz="2800" dirty="0" smtClean="0"/>
              <a:t>Estimated even </a:t>
            </a:r>
            <a:r>
              <a:rPr lang="en-US" sz="2800" dirty="0"/>
              <a:t>higher west of town</a:t>
            </a:r>
          </a:p>
        </p:txBody>
      </p:sp>
    </p:spTree>
    <p:extLst>
      <p:ext uri="{BB962C8B-B14F-4D97-AF65-F5344CB8AC3E}">
        <p14:creationId xmlns:p14="http://schemas.microsoft.com/office/powerpoint/2010/main" val="21048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2010 Extreme Rain Event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994" y="1219201"/>
            <a:ext cx="9780006" cy="4525963"/>
          </a:xfrm>
        </p:spPr>
        <p:txBody>
          <a:bodyPr/>
          <a:lstStyle/>
          <a:p>
            <a:r>
              <a:rPr lang="en-US" dirty="0"/>
              <a:t>This 3.34 inch rainfall event was the 3</a:t>
            </a:r>
            <a:r>
              <a:rPr lang="en-US" baseline="30000" dirty="0"/>
              <a:t>rd</a:t>
            </a:r>
            <a:r>
              <a:rPr lang="en-US" dirty="0"/>
              <a:t>  highest 24-hr precipitation in the record book since 1894 at the NMSU station</a:t>
            </a:r>
          </a:p>
          <a:p>
            <a:r>
              <a:rPr lang="en-US" dirty="0"/>
              <a:t>Here are the top five precipitation events at the NMSU station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6473" y="2730502"/>
            <a:ext cx="453445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053398" y="4307186"/>
            <a:ext cx="4800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1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urrent_Projects\ClimateCenter\WeatherSummary\jul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164" y="204789"/>
            <a:ext cx="8828087" cy="64468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001000" y="228601"/>
            <a:ext cx="223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July 25-26, 2010</a:t>
            </a:r>
          </a:p>
        </p:txBody>
      </p:sp>
    </p:spTree>
    <p:extLst>
      <p:ext uri="{BB962C8B-B14F-4D97-AF65-F5344CB8AC3E}">
        <p14:creationId xmlns:p14="http://schemas.microsoft.com/office/powerpoint/2010/main" val="32109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m_cocorahs_Lascruc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9117" y="1066800"/>
            <a:ext cx="6808516" cy="553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dirty="0"/>
              <a:t>Event Summary in Las Cruces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0" y="990600"/>
            <a:ext cx="4617267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Rainfall amounts from the evening of July 25 to morning of 26</a:t>
            </a:r>
            <a:r>
              <a:rPr lang="en-US" baseline="30000" dirty="0"/>
              <a:t>th</a:t>
            </a:r>
            <a:r>
              <a:rPr lang="en-US" dirty="0"/>
              <a:t> was </a:t>
            </a:r>
            <a:r>
              <a:rPr lang="en-US" b="1" dirty="0">
                <a:solidFill>
                  <a:srgbClr val="FF0000"/>
                </a:solidFill>
              </a:rPr>
              <a:t>3.34”</a:t>
            </a:r>
            <a:r>
              <a:rPr lang="en-US" dirty="0"/>
              <a:t> at the NMSU Coop 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850" y="2933062"/>
            <a:ext cx="43154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CoCoRaHS</a:t>
            </a:r>
            <a:r>
              <a:rPr lang="en-US" sz="2800" dirty="0"/>
              <a:t> showed extent of rain event across Las Cruces</a:t>
            </a:r>
          </a:p>
          <a:p>
            <a:endParaRPr lang="en-US" sz="2800" dirty="0"/>
          </a:p>
          <a:p>
            <a:r>
              <a:rPr lang="en-US" sz="2800" b="1" dirty="0" smtClean="0">
                <a:solidFill>
                  <a:srgbClr val="FF0000"/>
                </a:solidFill>
              </a:rPr>
              <a:t>3.56</a:t>
            </a:r>
            <a:r>
              <a:rPr lang="en-US" sz="2800" b="1" dirty="0">
                <a:solidFill>
                  <a:srgbClr val="FF0000"/>
                </a:solidFill>
              </a:rPr>
              <a:t>”</a:t>
            </a:r>
            <a:r>
              <a:rPr lang="en-US" sz="2800" dirty="0"/>
              <a:t> at site NM-DA-115</a:t>
            </a:r>
          </a:p>
          <a:p>
            <a:endParaRPr lang="en-US" sz="2800" dirty="0"/>
          </a:p>
          <a:p>
            <a:r>
              <a:rPr lang="en-US" sz="2800" dirty="0"/>
              <a:t>1.82” at airport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97339" y="4654193"/>
            <a:ext cx="1988947" cy="186989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5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02" y="1219200"/>
            <a:ext cx="11689850" cy="34561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114352"/>
          </a:xfrm>
        </p:spPr>
        <p:txBody>
          <a:bodyPr/>
          <a:lstStyle/>
          <a:p>
            <a:r>
              <a:rPr lang="en-US" dirty="0" smtClean="0"/>
              <a:t>Drought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371" y="4752864"/>
            <a:ext cx="4724400" cy="1495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805" y="4675330"/>
            <a:ext cx="6832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Above graph is the US Drought Monitor area of Do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ñ</a:t>
            </a:r>
            <a:r>
              <a:rPr lang="en-US" sz="2400" dirty="0" smtClean="0"/>
              <a:t>a Ana County in each drought category since 2000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257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60" y="0"/>
            <a:ext cx="88798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644" y="2232427"/>
            <a:ext cx="24590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Drought is here to stay at least through the winter</a:t>
            </a:r>
          </a:p>
        </p:txBody>
      </p:sp>
    </p:spTree>
    <p:extLst>
      <p:ext uri="{BB962C8B-B14F-4D97-AF65-F5344CB8AC3E}">
        <p14:creationId xmlns:p14="http://schemas.microsoft.com/office/powerpoint/2010/main" val="26793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803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future climate scenario </a:t>
            </a:r>
            <a:r>
              <a:rPr lang="en-US" dirty="0"/>
              <a:t>for Las Cruces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905328" y="5898704"/>
            <a:ext cx="3459162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Data Source: MACAv2-METDATA, Multi-Model Mean</a:t>
            </a:r>
            <a:endParaRPr lang="en-US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403368" y="6150640"/>
            <a:ext cx="4833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Multivariate Adaptive Constructed Analogs (</a:t>
            </a:r>
            <a:r>
              <a:rPr lang="en-US" altLang="en-US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Abatzoglou</a:t>
            </a:r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 and Brown, 2012)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130" y="3776256"/>
            <a:ext cx="4693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As a rough comparison, Chandler, AZ has an average annual temperature of 71.1F</a:t>
            </a:r>
          </a:p>
          <a:p>
            <a:endParaRPr lang="en-US" sz="2000" b="1" dirty="0"/>
          </a:p>
          <a:p>
            <a:r>
              <a:rPr lang="en-US" sz="2000" b="1" dirty="0"/>
              <a:t>El Paso has average annual temp of 64.6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2000" b="1" dirty="0"/>
              <a:t>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AE7474-26A6-488A-973C-29FD91962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977" y="1110082"/>
            <a:ext cx="5134823" cy="4649442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B04DCC5C-B4A1-4D08-80AB-C5C8D70A7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952" y="1490662"/>
            <a:ext cx="283596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Annual mean</a:t>
            </a:r>
          </a:p>
          <a:p>
            <a:pPr eaLnBrk="1" hangingPunct="1"/>
            <a:r>
              <a:rPr lang="en-US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temperatures 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historical	62.6°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early century	64.7°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mid century	67.7°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end of century	71.2°</a:t>
            </a:r>
          </a:p>
        </p:txBody>
      </p:sp>
    </p:spTree>
    <p:extLst>
      <p:ext uri="{BB962C8B-B14F-4D97-AF65-F5344CB8AC3E}">
        <p14:creationId xmlns:p14="http://schemas.microsoft.com/office/powerpoint/2010/main" val="4535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9735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Las Cruces (NMSU) Climatology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0" y="1545139"/>
            <a:ext cx="5368705" cy="35881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Period of record 1895-present</a:t>
            </a:r>
          </a:p>
          <a:p>
            <a:r>
              <a:rPr lang="en-US" dirty="0"/>
              <a:t>Extreme cold -10°F (1/11/1962)</a:t>
            </a:r>
          </a:p>
          <a:p>
            <a:r>
              <a:rPr lang="en-US" dirty="0"/>
              <a:t>Extreme hot 110°F (6/26/1994)</a:t>
            </a:r>
          </a:p>
          <a:p>
            <a:r>
              <a:rPr lang="en-US" dirty="0"/>
              <a:t>Most 24-hr precipitation 6.49” (8/30/1935</a:t>
            </a:r>
            <a:r>
              <a:rPr lang="en-US" dirty="0" smtClean="0"/>
              <a:t>)</a:t>
            </a:r>
          </a:p>
          <a:p>
            <a:r>
              <a:rPr lang="en-US" dirty="0" smtClean="0"/>
              <a:t>Wettest year was 1941 (19.6”)</a:t>
            </a:r>
          </a:p>
          <a:p>
            <a:r>
              <a:rPr lang="en-US" dirty="0" smtClean="0"/>
              <a:t>Wettest JAS was 1941 (12.16”)</a:t>
            </a:r>
            <a:endParaRPr lang="en-US" dirty="0"/>
          </a:p>
          <a:p>
            <a:r>
              <a:rPr lang="en-US" dirty="0"/>
              <a:t>Snowiest year was 1931 (14.2”)</a:t>
            </a:r>
          </a:p>
        </p:txBody>
      </p:sp>
      <p:pic>
        <p:nvPicPr>
          <p:cNvPr id="5" name="Picture 2" descr="http://www.wrcc.dri.edu/cgi-bin/cliPrecM.pl?nm85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3448" y="1545139"/>
            <a:ext cx="6151022" cy="3497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07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26" y="266733"/>
            <a:ext cx="4095307" cy="13255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Seasonal Precipitation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image6.jpg"/>
          <p:cNvPicPr/>
          <p:nvPr/>
        </p:nvPicPr>
        <p:blipFill rotWithShape="1">
          <a:blip r:embed="rId2"/>
          <a:srcRect r="34854"/>
          <a:stretch/>
        </p:blipFill>
        <p:spPr>
          <a:xfrm>
            <a:off x="5568260" y="567143"/>
            <a:ext cx="5603357" cy="6093785"/>
          </a:xfrm>
          <a:prstGeom prst="rect">
            <a:avLst/>
          </a:prstGeom>
          <a:ln/>
        </p:spPr>
      </p:pic>
      <p:sp>
        <p:nvSpPr>
          <p:cNvPr id="4" name="TextBox 3"/>
          <p:cNvSpPr txBox="1"/>
          <p:nvPr/>
        </p:nvSpPr>
        <p:spPr>
          <a:xfrm>
            <a:off x="297951" y="1905875"/>
            <a:ext cx="5095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exhibits a general state-wide drying trend. For much of the state, Spring is already the driest season of the year, so the </a:t>
            </a:r>
            <a:r>
              <a:rPr lang="en-US" u="sng" dirty="0"/>
              <a:t>trend toward less Spring precipitation</a:t>
            </a:r>
            <a:r>
              <a:rPr lang="en-US" dirty="0"/>
              <a:t> (combined with hotter temperatures) represents a clear trend toward aridity. </a:t>
            </a:r>
          </a:p>
          <a:p>
            <a:endParaRPr lang="en-US" dirty="0"/>
          </a:p>
          <a:p>
            <a:r>
              <a:rPr lang="en-US" dirty="0"/>
              <a:t>Summer includes a </a:t>
            </a:r>
            <a:r>
              <a:rPr lang="en-US" u="sng" dirty="0"/>
              <a:t>modest trend toward stronger monsoon precipitation </a:t>
            </a:r>
            <a:r>
              <a:rPr lang="en-US" dirty="0"/>
              <a:t>in the southwestern corner of the state, combined with a trend toward less precipitation in the northeast. The latter feature is part of a more general geographical trend toward drier summers in central North America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8877" y="264669"/>
            <a:ext cx="56128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Difference between 2040-2069 with past 1971-2000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1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" y="659765"/>
            <a:ext cx="471932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Trends in Extreme Precipitation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35" y="253365"/>
            <a:ext cx="6259195" cy="6259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37843" y="6512559"/>
            <a:ext cx="2316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USGCRP, 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NCA, volume I (2017)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774" y="1967388"/>
            <a:ext cx="45206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Projected change in the magnitude of extreme precipitation events, defined as the one-day precipitation maximum expected once/20 years, derived from statistically downscaled CMIP5 climate model simulations</a:t>
            </a:r>
          </a:p>
          <a:p>
            <a:endParaRPr lang="en-US" sz="2000" dirty="0"/>
          </a:p>
          <a:p>
            <a:r>
              <a:rPr lang="en-US" sz="2000" dirty="0"/>
              <a:t>All changes projected nationwide are positive, indicative of higher 20-year return values of maximum daily precipitation</a:t>
            </a:r>
          </a:p>
        </p:txBody>
      </p:sp>
    </p:spTree>
    <p:extLst>
      <p:ext uri="{BB962C8B-B14F-4D97-AF65-F5344CB8AC3E}">
        <p14:creationId xmlns:p14="http://schemas.microsoft.com/office/powerpoint/2010/main" val="17545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576971"/>
            <a:ext cx="32258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Trends in Soil Moisture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466344"/>
            <a:ext cx="7843520" cy="6050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840" y="1902534"/>
            <a:ext cx="36525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Soil moisture occurs with increased PET</a:t>
            </a:r>
          </a:p>
          <a:p>
            <a:endParaRPr lang="en-US" sz="2000" dirty="0"/>
          </a:p>
          <a:p>
            <a:r>
              <a:rPr lang="en-US" sz="2000" dirty="0" smtClean="0"/>
              <a:t>Map based on RCP8.5 scenario in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National Climate Assessment</a:t>
            </a:r>
          </a:p>
          <a:p>
            <a:endParaRPr lang="en-US" sz="2000" dirty="0"/>
          </a:p>
          <a:p>
            <a:r>
              <a:rPr lang="en-US" sz="2000" dirty="0" smtClean="0"/>
              <a:t>Top 10cm of the soil</a:t>
            </a:r>
          </a:p>
          <a:p>
            <a:endParaRPr lang="en-US" sz="2000" dirty="0"/>
          </a:p>
          <a:p>
            <a:r>
              <a:rPr lang="en-US" sz="2000" dirty="0" smtClean="0"/>
              <a:t>Most pronounced declines in soil moisture are expected in winter and spring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4942" y="6517059"/>
            <a:ext cx="2316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USGCRP, 4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NCA, volume I (2017)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57BC8-1E8A-9A47-8F20-498F88FED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551" y="1794897"/>
            <a:ext cx="10516077" cy="2028248"/>
          </a:xfrm>
        </p:spPr>
        <p:txBody>
          <a:bodyPr/>
          <a:lstStyle/>
          <a:p>
            <a:r>
              <a:rPr lang="en-US" dirty="0" smtClean="0"/>
              <a:t>Dave DuBois</a:t>
            </a:r>
          </a:p>
          <a:p>
            <a:r>
              <a:rPr lang="en-US" dirty="0" smtClean="0"/>
              <a:t>Department </a:t>
            </a:r>
            <a:r>
              <a:rPr lang="en-US" dirty="0"/>
              <a:t>of Plant and Environmental Sciences</a:t>
            </a:r>
          </a:p>
          <a:p>
            <a:r>
              <a:rPr lang="en-US" dirty="0" smtClean="0"/>
              <a:t>NMSU </a:t>
            </a:r>
            <a:r>
              <a:rPr lang="en-US" dirty="0"/>
              <a:t>College of Agricultural, Consumer and Environmental </a:t>
            </a:r>
            <a:r>
              <a:rPr lang="en-US" dirty="0" smtClean="0"/>
              <a:t>Sciences</a:t>
            </a:r>
          </a:p>
          <a:p>
            <a:r>
              <a:rPr lang="en-US" dirty="0" smtClean="0"/>
              <a:t>Las Cruces, NM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8A0772-4F4A-9B45-93DD-6012EBDF5A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551" y="4204846"/>
            <a:ext cx="10516077" cy="1512209"/>
          </a:xfrm>
        </p:spPr>
        <p:txBody>
          <a:bodyPr/>
          <a:lstStyle/>
          <a:p>
            <a:r>
              <a:rPr lang="en-US" dirty="0" smtClean="0"/>
              <a:t>Email: dwdubois@nmsu.edu</a:t>
            </a:r>
          </a:p>
          <a:p>
            <a:r>
              <a:rPr lang="en-US" dirty="0" smtClean="0"/>
              <a:t>Office: 575-646-2974</a:t>
            </a:r>
          </a:p>
          <a:p>
            <a:r>
              <a:rPr lang="en-US" dirty="0" smtClean="0"/>
              <a:t>Twitter @</a:t>
            </a:r>
            <a:r>
              <a:rPr lang="en-US" dirty="0" err="1" smtClean="0"/>
              <a:t>nmclimate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590800"/>
            <a:ext cx="223738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6324600" y="3301000"/>
            <a:ext cx="2901593" cy="509000"/>
          </a:xfrm>
          <a:prstGeom prst="line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95800" y="4648200"/>
            <a:ext cx="762000" cy="304800"/>
          </a:xfrm>
          <a:prstGeom prst="line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15325" y="741074"/>
            <a:ext cx="3679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Seasonal patterns of precipitation in </a:t>
            </a:r>
            <a:r>
              <a:rPr lang="en-US" sz="2800" b="1" dirty="0" smtClean="0"/>
              <a:t>NM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741753" y="6442502"/>
            <a:ext cx="3357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http://www.wrcc.dri.edu/summary/Climsmaz.html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162800" y="1844309"/>
            <a:ext cx="1409203" cy="1127491"/>
          </a:xfrm>
          <a:prstGeom prst="line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771900" y="1494509"/>
            <a:ext cx="1714500" cy="1324891"/>
          </a:xfrm>
          <a:prstGeom prst="line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3" name="Picture 3" descr="http://www.wrcc.dri.edu/cgi-bin/cliPrecM.pl?nm31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0994" y="171449"/>
            <a:ext cx="3400425" cy="1933575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 flipH="1" flipV="1">
            <a:off x="3789955" y="3316308"/>
            <a:ext cx="1925047" cy="569892"/>
          </a:xfrm>
          <a:prstGeom prst="line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7" name="Picture 7" descr="http://www.wrcc.dri.edu/cgi-bin/cliPrecM.pl?nm18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003" y="271134"/>
            <a:ext cx="3400425" cy="1933575"/>
          </a:xfrm>
          <a:prstGeom prst="rect">
            <a:avLst/>
          </a:prstGeom>
          <a:noFill/>
        </p:spPr>
      </p:pic>
      <p:pic>
        <p:nvPicPr>
          <p:cNvPr id="40969" name="Picture 9" descr="http://www.wrcc.dri.edu/cgi-bin/cliPrecM.pl?nm20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8190" y="2427433"/>
            <a:ext cx="3400425" cy="1933575"/>
          </a:xfrm>
          <a:prstGeom prst="rect">
            <a:avLst/>
          </a:prstGeom>
          <a:noFill/>
        </p:spPr>
      </p:pic>
      <p:pic>
        <p:nvPicPr>
          <p:cNvPr id="40965" name="Picture 5" descr="http://www.wrcc.dri.edu/cgi-bin/cliPrecM.pl?nm236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975" y="2400300"/>
            <a:ext cx="3400425" cy="193357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1" y="4760042"/>
            <a:ext cx="34004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/>
          <p:cNvCxnSpPr/>
          <p:nvPr/>
        </p:nvCxnSpPr>
        <p:spPr>
          <a:xfrm>
            <a:off x="6024235" y="4544975"/>
            <a:ext cx="2717518" cy="912324"/>
          </a:xfrm>
          <a:prstGeom prst="line">
            <a:avLst/>
          </a:prstGeom>
          <a:ln w="158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82" y="4520200"/>
            <a:ext cx="34004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0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4" b="5096"/>
          <a:stretch/>
        </p:blipFill>
        <p:spPr>
          <a:xfrm>
            <a:off x="1079192" y="143838"/>
            <a:ext cx="9482642" cy="55685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2235" y="1358474"/>
            <a:ext cx="2732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Frequency of occurrence of a maximum </a:t>
            </a:r>
            <a:r>
              <a:rPr lang="en-US" sz="2400" dirty="0" err="1" smtClean="0"/>
              <a:t>dewpoint</a:t>
            </a:r>
            <a:r>
              <a:rPr lang="en-US" sz="2400" dirty="0" smtClean="0"/>
              <a:t> of 60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2400" dirty="0" smtClean="0"/>
              <a:t>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130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4"/>
          <a:stretch/>
        </p:blipFill>
        <p:spPr>
          <a:xfrm>
            <a:off x="2060304" y="114552"/>
            <a:ext cx="7874398" cy="55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5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Our summer monsoon pattern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http://coha.dri.edu/images/backtraj/nm_all07_0500m_backtraj_bandeli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5317"/>
            <a:ext cx="6383948" cy="42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96200" y="2348441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Shows southwesterly flow &amp; a significant southeast flow from Gulf of Mexico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More research is needed to assess how climate change might be affecting our North American Monsoon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53400" y="1213636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3-yr </a:t>
            </a:r>
            <a:r>
              <a:rPr lang="en-US" sz="1400" dirty="0" err="1">
                <a:latin typeface="Calibri" panose="020F0502020204030204" pitchFamily="34" charset="0"/>
              </a:rPr>
              <a:t>backtrajectories</a:t>
            </a:r>
            <a:r>
              <a:rPr lang="en-US" sz="1400" dirty="0">
                <a:latin typeface="Calibri" panose="020F0502020204030204" pitchFamily="34" charset="0"/>
              </a:rPr>
              <a:t> from Bandelier in July. Run every 3-hr using HYSPLIT at 500m with EDAS winds</a:t>
            </a:r>
          </a:p>
        </p:txBody>
      </p:sp>
    </p:spTree>
    <p:extLst>
      <p:ext uri="{BB962C8B-B14F-4D97-AF65-F5344CB8AC3E}">
        <p14:creationId xmlns:p14="http://schemas.microsoft.com/office/powerpoint/2010/main" val="190933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58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3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8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U_2019" id="{F3039E45-AD72-2745-91F4-8F90602B2064}" vid="{36F2A75D-F91E-5C47-8EE5-76E117038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NMSU_2019</Template>
  <TotalTime>1402</TotalTime>
  <Words>978</Words>
  <Application>Microsoft Office PowerPoint</Application>
  <PresentationFormat>Widescreen</PresentationFormat>
  <Paragraphs>160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NMSU_2019</vt:lpstr>
      <vt:lpstr>Weather and Climate</vt:lpstr>
      <vt:lpstr>Lower Rio Grande June-July Precipitation Reconstruction</vt:lpstr>
      <vt:lpstr>Las Cruces (NMSU) Climatology</vt:lpstr>
      <vt:lpstr>PowerPoint Presentation</vt:lpstr>
      <vt:lpstr>PowerPoint Presentation</vt:lpstr>
      <vt:lpstr>PowerPoint Presentation</vt:lpstr>
      <vt:lpstr>Our summer monsoon pattern</vt:lpstr>
      <vt:lpstr>PowerPoint Presentation</vt:lpstr>
      <vt:lpstr>PowerPoint Presentation</vt:lpstr>
      <vt:lpstr>What causes weather variability?</vt:lpstr>
      <vt:lpstr>Impacts of Extreme Weather</vt:lpstr>
      <vt:lpstr>What causes our extreme events?</vt:lpstr>
      <vt:lpstr>Seasonality of Precipitation Records in NM</vt:lpstr>
      <vt:lpstr>PowerPoint Presentation</vt:lpstr>
      <vt:lpstr>Expanding knowledge of extreme events</vt:lpstr>
      <vt:lpstr>PowerPoint Presentation</vt:lpstr>
      <vt:lpstr>Sept. 2013 Rain Event</vt:lpstr>
      <vt:lpstr>PowerPoint Presentation</vt:lpstr>
      <vt:lpstr>ENSO impacts to North America</vt:lpstr>
      <vt:lpstr>Extremes from tropical remnants</vt:lpstr>
      <vt:lpstr>PowerPoint Presentation</vt:lpstr>
      <vt:lpstr>1935 Las Cruces Record</vt:lpstr>
      <vt:lpstr>All Time Record Rainfall in Las Cruces</vt:lpstr>
      <vt:lpstr>2010 Extreme Rain Event</vt:lpstr>
      <vt:lpstr>PowerPoint Presentation</vt:lpstr>
      <vt:lpstr>Event Summary in Las Cruces</vt:lpstr>
      <vt:lpstr>Drought</vt:lpstr>
      <vt:lpstr>PowerPoint Presentation</vt:lpstr>
      <vt:lpstr>One future climate scenario for Las Cruces</vt:lpstr>
      <vt:lpstr>Seasonal Precipitation</vt:lpstr>
      <vt:lpstr>Trends in Extreme Precipitation</vt:lpstr>
      <vt:lpstr>Trends in Soil Moisture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David Dubois</cp:lastModifiedBy>
  <cp:revision>153</cp:revision>
  <dcterms:created xsi:type="dcterms:W3CDTF">2018-09-13T15:10:43Z</dcterms:created>
  <dcterms:modified xsi:type="dcterms:W3CDTF">2021-10-24T20:16:24Z</dcterms:modified>
</cp:coreProperties>
</file>